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1" r:id="rId9"/>
    <p:sldId id="264" r:id="rId10"/>
    <p:sldId id="292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9900"/>
    <a:srgbClr val="66FFFF"/>
    <a:srgbClr val="FFCC00"/>
    <a:srgbClr val="CCFF99"/>
    <a:srgbClr val="00CC99"/>
    <a:srgbClr val="66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DBB68-AAC2-421A-986B-B076C634AA6D}" type="datetimeFigureOut">
              <a:rPr lang="es-ES" smtClean="0"/>
              <a:pPr/>
              <a:t>20/06/2017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1303A-8616-423C-83D0-4CEA795ED8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1123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47634A0-96B3-4CB6-BD5B-3AE70A25E73D}" type="datetimeFigureOut">
              <a:rPr lang="es-ES" smtClean="0"/>
              <a:pPr/>
              <a:t>20/06/2017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3056345-F8E2-4893-A62E-1F22D64499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7634A0-96B3-4CB6-BD5B-3AE70A25E73D}" type="datetimeFigureOut">
              <a:rPr lang="es-ES" smtClean="0"/>
              <a:pPr/>
              <a:t>20/06/2017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56345-F8E2-4893-A62E-1F22D64499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47634A0-96B3-4CB6-BD5B-3AE70A25E73D}" type="datetimeFigureOut">
              <a:rPr lang="es-ES" smtClean="0"/>
              <a:pPr/>
              <a:t>20/06/2017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056345-F8E2-4893-A62E-1F22D64499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7634A0-96B3-4CB6-BD5B-3AE70A25E73D}" type="datetimeFigureOut">
              <a:rPr lang="es-ES" smtClean="0"/>
              <a:pPr/>
              <a:t>20/06/2017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56345-F8E2-4893-A62E-1F22D64499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7634A0-96B3-4CB6-BD5B-3AE70A25E73D}" type="datetimeFigureOut">
              <a:rPr lang="es-ES" smtClean="0"/>
              <a:pPr/>
              <a:t>20/06/2017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3056345-F8E2-4893-A62E-1F22D64499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7634A0-96B3-4CB6-BD5B-3AE70A25E73D}" type="datetimeFigureOut">
              <a:rPr lang="es-ES" smtClean="0"/>
              <a:pPr/>
              <a:t>20/06/2017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56345-F8E2-4893-A62E-1F22D64499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7634A0-96B3-4CB6-BD5B-3AE70A25E73D}" type="datetimeFigureOut">
              <a:rPr lang="es-ES" smtClean="0"/>
              <a:pPr/>
              <a:t>20/06/2017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56345-F8E2-4893-A62E-1F22D64499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7634A0-96B3-4CB6-BD5B-3AE70A25E73D}" type="datetimeFigureOut">
              <a:rPr lang="es-ES" smtClean="0"/>
              <a:pPr/>
              <a:t>20/06/2017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56345-F8E2-4893-A62E-1F22D64499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7634A0-96B3-4CB6-BD5B-3AE70A25E73D}" type="datetimeFigureOut">
              <a:rPr lang="es-ES" smtClean="0"/>
              <a:pPr/>
              <a:t>20/06/2017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56345-F8E2-4893-A62E-1F22D64499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7634A0-96B3-4CB6-BD5B-3AE70A25E73D}" type="datetimeFigureOut">
              <a:rPr lang="es-ES" smtClean="0"/>
              <a:pPr/>
              <a:t>20/06/2017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56345-F8E2-4893-A62E-1F22D64499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7634A0-96B3-4CB6-BD5B-3AE70A25E73D}" type="datetimeFigureOut">
              <a:rPr lang="es-ES" smtClean="0"/>
              <a:pPr/>
              <a:t>20/06/2017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56345-F8E2-4893-A62E-1F22D64499D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47634A0-96B3-4CB6-BD5B-3AE70A25E73D}" type="datetimeFigureOut">
              <a:rPr lang="es-ES" smtClean="0"/>
              <a:pPr/>
              <a:t>20/06/2017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3056345-F8E2-4893-A62E-1F22D64499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219325" cy="91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0" y="6093296"/>
            <a:ext cx="269979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07505" y="5795393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Luis Carlos Quintero León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304666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411050" y="5246172"/>
            <a:ext cx="18020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200" dirty="0" smtClean="0">
                <a:solidFill>
                  <a:prstClr val="black"/>
                </a:solidFill>
              </a:rPr>
              <a:t>Material realizado por: </a:t>
            </a:r>
            <a:endParaRPr lang="es-ES" sz="1200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1248322"/>
            <a:ext cx="6148536" cy="1676622"/>
          </a:xfr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4400" smtClean="0">
                <a:latin typeface="Bauhaus 93" pitchFamily="82" charset="0"/>
              </a:rPr>
              <a:t/>
            </a:r>
            <a:br>
              <a:rPr lang="es-ES" sz="4400" smtClean="0">
                <a:latin typeface="Bauhaus 93" pitchFamily="82" charset="0"/>
              </a:rPr>
            </a:br>
            <a:r>
              <a:rPr lang="es-ES" sz="4400" smtClean="0">
                <a:latin typeface="Bauhaus 93" pitchFamily="82" charset="0"/>
              </a:rPr>
              <a:t/>
            </a:r>
            <a:br>
              <a:rPr lang="es-ES" sz="4400" smtClean="0">
                <a:latin typeface="Bauhaus 93" pitchFamily="82" charset="0"/>
              </a:rPr>
            </a:br>
            <a:r>
              <a:rPr lang="es-ES" sz="4400" smtClean="0">
                <a:latin typeface="Bauhaus 93" pitchFamily="82" charset="0"/>
              </a:rPr>
              <a:t/>
            </a:r>
            <a:br>
              <a:rPr lang="es-ES" sz="4400" smtClean="0">
                <a:latin typeface="Bauhaus 93" pitchFamily="82" charset="0"/>
              </a:rPr>
            </a:br>
            <a:r>
              <a:rPr lang="es-ES" sz="4400" smtClean="0">
                <a:latin typeface="Bauhaus 93" pitchFamily="82" charset="0"/>
              </a:rPr>
              <a:t/>
            </a:r>
            <a:br>
              <a:rPr lang="es-ES" sz="4400" smtClean="0">
                <a:latin typeface="Bauhaus 93" pitchFamily="82" charset="0"/>
              </a:rPr>
            </a:br>
            <a:r>
              <a:rPr lang="es-ES" sz="4400" smtClean="0">
                <a:latin typeface="Bauhaus 93" pitchFamily="82" charset="0"/>
              </a:rPr>
              <a:t/>
            </a:r>
            <a:br>
              <a:rPr lang="es-ES" sz="4400" smtClean="0">
                <a:latin typeface="Bauhaus 93" pitchFamily="82" charset="0"/>
              </a:rPr>
            </a:br>
            <a:r>
              <a:rPr lang="es-ES" sz="4000" smtClean="0">
                <a:latin typeface="Bauhaus 93" pitchFamily="82" charset="0"/>
              </a:rPr>
              <a:t>Consideraciones DE </a:t>
            </a:r>
            <a:br>
              <a:rPr lang="es-ES" sz="4000" smtClean="0">
                <a:latin typeface="Bauhaus 93" pitchFamily="82" charset="0"/>
              </a:rPr>
            </a:br>
            <a:r>
              <a:rPr lang="es-ES" sz="4000" smtClean="0">
                <a:latin typeface="Bauhaus 93" pitchFamily="82" charset="0"/>
              </a:rPr>
              <a:t>UN ESTUDIO DE Impacto Ambiental</a:t>
            </a:r>
            <a:endParaRPr lang="es-ES" dirty="0"/>
          </a:p>
        </p:txBody>
      </p:sp>
      <p:pic>
        <p:nvPicPr>
          <p:cNvPr id="1026" name="Picture 2" descr="http://definicion.de/wp-content/uploads/2010/06/impacto_ambie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66" y="3068960"/>
            <a:ext cx="4075646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37312"/>
            <a:ext cx="1296144" cy="29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50531" y="5526524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Material basado en:       </a:t>
            </a:r>
            <a:r>
              <a:rPr lang="es-ES" dirty="0" smtClean="0"/>
              <a:t>Norma técnica Colombiana ISO 14001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87"/>
            <a:ext cx="8244408" cy="537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47664" y="1627617"/>
            <a:ext cx="44262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s-ES" sz="4400" b="1" dirty="0">
                <a:solidFill>
                  <a:srgbClr val="7030A0"/>
                </a:solidFill>
              </a:rPr>
              <a:t>Muchas  gracias </a:t>
            </a:r>
          </a:p>
        </p:txBody>
      </p:sp>
    </p:spTree>
    <p:extLst>
      <p:ext uri="{BB962C8B-B14F-4D97-AF65-F5344CB8AC3E}">
        <p14:creationId xmlns="" xmlns:p14="http://schemas.microsoft.com/office/powerpoint/2010/main" val="122268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just"/>
            <a:r>
              <a:rPr lang="es-ES" sz="3600" dirty="0" smtClean="0"/>
              <a:t>Definiciones en UN ESTUDIO DE Impacto Ambiental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type="subTitle" idx="4294967295"/>
          </p:nvPr>
        </p:nvSpPr>
        <p:spPr>
          <a:xfrm>
            <a:off x="467544" y="2060848"/>
            <a:ext cx="6624736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 smtClean="0"/>
              <a:t>        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Qué es Impacto Ambiental</a:t>
            </a:r>
          </a:p>
          <a:p>
            <a:pPr marL="0" indent="0" algn="just">
              <a:buNone/>
            </a:pPr>
            <a:r>
              <a:rPr lang="es-ES" sz="2400" dirty="0" smtClean="0"/>
              <a:t> </a:t>
            </a:r>
          </a:p>
          <a:p>
            <a:pPr marL="0" indent="0" algn="just">
              <a:buNone/>
            </a:pPr>
            <a:r>
              <a:rPr lang="es-ES" sz="2400" dirty="0" smtClean="0"/>
              <a:t>Es cualquier cambio en el Medio Ambiente positivo o negativo, intermitente, parcial o indefinido como resultado de los aspectos ambientales de una organización</a:t>
            </a:r>
            <a:r>
              <a:rPr lang="es-ES" sz="800" dirty="0" smtClean="0"/>
              <a:t>                    </a:t>
            </a:r>
          </a:p>
          <a:p>
            <a:pPr algn="just"/>
            <a:endParaRPr lang="es-ES" sz="800" dirty="0" smtClean="0"/>
          </a:p>
          <a:p>
            <a:pPr algn="just"/>
            <a:endParaRPr lang="es-ES" sz="800" dirty="0" smtClean="0"/>
          </a:p>
          <a:p>
            <a:pPr algn="just"/>
            <a:endParaRPr lang="es-ES" sz="800" dirty="0"/>
          </a:p>
        </p:txBody>
      </p:sp>
      <p:sp>
        <p:nvSpPr>
          <p:cNvPr id="6" name="5 Rectángulo"/>
          <p:cNvSpPr/>
          <p:nvPr/>
        </p:nvSpPr>
        <p:spPr>
          <a:xfrm>
            <a:off x="899592" y="5949280"/>
            <a:ext cx="504056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877272"/>
            <a:ext cx="50405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1.bp.blogspot.com/_U20iGPuk1p4/TNm7dA06evI/AAAAAAAAADE/OEG1iIla1LM/s1600/estud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661248"/>
            <a:ext cx="1152128" cy="773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179512" y="476672"/>
            <a:ext cx="7920880" cy="1455738"/>
          </a:xfrm>
        </p:spPr>
        <p:txBody>
          <a:bodyPr anchor="t"/>
          <a:lstStyle/>
          <a:p>
            <a:r>
              <a:rPr lang="es-ES" dirty="0" smtClean="0"/>
              <a:t>Que es el medio ambiente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type="subTitle" idx="4294967295"/>
          </p:nvPr>
        </p:nvSpPr>
        <p:spPr>
          <a:xfrm>
            <a:off x="5246" y="1628800"/>
            <a:ext cx="8167153" cy="41759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/>
              <a:t>Es el entorno de cualquier organización en dónde opera, incluidos el agua, el aire, el suelo, los recursos naturales,  la flora la fauna, los seres humanos y sus interrelaciones.</a:t>
            </a:r>
          </a:p>
          <a:p>
            <a:pPr algn="just"/>
            <a:endParaRPr lang="es-ES" dirty="0" smtClean="0"/>
          </a:p>
          <a:p>
            <a:pPr marL="0" indent="0" algn="just">
              <a:buNone/>
            </a:pPr>
            <a:r>
              <a:rPr lang="es-ES" dirty="0" smtClean="0">
                <a:solidFill>
                  <a:srgbClr val="00B0F0"/>
                </a:solidFill>
              </a:rPr>
              <a:t>Nota: El entorno en este contexto se extiende desde el interior de una organización hasta el sistema global 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97152"/>
            <a:ext cx="338437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251520" y="404665"/>
            <a:ext cx="7920880" cy="1224136"/>
          </a:xfrm>
        </p:spPr>
        <p:txBody>
          <a:bodyPr anchor="t"/>
          <a:lstStyle/>
          <a:p>
            <a:pPr algn="l"/>
            <a:r>
              <a:rPr lang="es-ES" sz="3200" dirty="0" smtClean="0"/>
              <a:t>Cuales son los Aspectos Ambientales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type="subTitle" idx="4294967295"/>
          </p:nvPr>
        </p:nvSpPr>
        <p:spPr>
          <a:xfrm>
            <a:off x="2060" y="1700809"/>
            <a:ext cx="8026324" cy="2448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/>
              <a:t>Son cada uno de los elementos de las actividades, productos o servicios  de una organización que pueden interactuar con el medio ambiente</a:t>
            </a:r>
          </a:p>
          <a:p>
            <a:pPr marL="0" indent="0" algn="just">
              <a:buNone/>
            </a:pPr>
            <a:r>
              <a:rPr lang="es-ES" dirty="0" smtClean="0">
                <a:solidFill>
                  <a:srgbClr val="00B0F0"/>
                </a:solidFill>
              </a:rPr>
              <a:t>Nota: Un aspecto ambiental significativo tiene o puede tener un impacto ambiental significativo </a:t>
            </a:r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 flipV="1">
            <a:off x="2123728" y="5517683"/>
            <a:ext cx="25922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272327"/>
            <a:ext cx="936104" cy="51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2808312" cy="210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251520" y="548680"/>
            <a:ext cx="5105400" cy="648072"/>
          </a:xfrm>
        </p:spPr>
        <p:txBody>
          <a:bodyPr anchor="t">
            <a:normAutofit/>
          </a:bodyPr>
          <a:lstStyle/>
          <a:p>
            <a:r>
              <a:rPr lang="es-ES" sz="2800" b="0" dirty="0" smtClean="0">
                <a:latin typeface="Bauhaus 93" pitchFamily="82" charset="0"/>
              </a:rPr>
              <a:t>Organización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type="subTitle" idx="4294967295"/>
          </p:nvPr>
        </p:nvSpPr>
        <p:spPr>
          <a:xfrm>
            <a:off x="395536" y="1412776"/>
            <a:ext cx="7128792" cy="33123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sz="1200" dirty="0" smtClean="0">
                <a:solidFill>
                  <a:schemeClr val="bg1"/>
                </a:solidFill>
                <a:latin typeface="Bauhaus 93" pitchFamily="82" charset="0"/>
              </a:rPr>
              <a:t>  </a:t>
            </a:r>
          </a:p>
          <a:p>
            <a:pPr marL="0" indent="0" algn="just">
              <a:buNone/>
            </a:pPr>
            <a:r>
              <a:rPr lang="es-ES" sz="1100" dirty="0" smtClean="0">
                <a:solidFill>
                  <a:schemeClr val="bg1"/>
                </a:solidFill>
                <a:latin typeface="Bauhaus 93" pitchFamily="82" charset="0"/>
              </a:rPr>
              <a:t>2Co</a:t>
            </a:r>
            <a:r>
              <a:rPr lang="es-ES" sz="2800" dirty="0" smtClean="0"/>
              <a:t>Compañia, Organización, firma, empresa, autoridad o institución o parte o combinación de ellas, sean o no sociedades pública o privada</a:t>
            </a:r>
            <a:r>
              <a:rPr lang="es-ES" sz="2800" dirty="0" smtClean="0">
                <a:latin typeface="Bauhaus 93" pitchFamily="82" charset="0"/>
              </a:rPr>
              <a:t> </a:t>
            </a:r>
            <a:r>
              <a:rPr lang="es-ES" sz="2800" dirty="0" smtClean="0"/>
              <a:t>que tiene sus propias funciones y administración </a:t>
            </a:r>
          </a:p>
          <a:p>
            <a:pPr marL="0" indent="0" algn="just">
              <a:buNone/>
            </a:pPr>
            <a:r>
              <a:rPr lang="es-ES" sz="2800" dirty="0" smtClean="0">
                <a:solidFill>
                  <a:srgbClr val="00B0F0"/>
                </a:solidFill>
                <a:cs typeface="Arial" pitchFamily="34" charset="0"/>
              </a:rPr>
              <a:t>Nota: Para organizaciones con mas de una unidad operativa, una unidad operativa puede definirse por si sola como una organización</a:t>
            </a:r>
            <a:endParaRPr lang="es-ES" sz="1100" dirty="0" smtClean="0">
              <a:solidFill>
                <a:srgbClr val="00B0F0"/>
              </a:solidFill>
              <a:cs typeface="Arial" pitchFamily="34" charset="0"/>
            </a:endParaRPr>
          </a:p>
          <a:p>
            <a:endParaRPr lang="es-ES" sz="1300" dirty="0" smtClean="0"/>
          </a:p>
          <a:p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195736" y="5914526"/>
            <a:ext cx="3024336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860520"/>
            <a:ext cx="682675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1.bp.blogspot.com/_U20iGPuk1p4/TNm7dA06evI/AAAAAAAAADE/OEG1iIla1LM/s1600/estud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97152"/>
            <a:ext cx="2376264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249355" y="332657"/>
            <a:ext cx="5105400" cy="504056"/>
          </a:xfrm>
        </p:spPr>
        <p:txBody>
          <a:bodyPr anchor="t">
            <a:normAutofit/>
          </a:bodyPr>
          <a:lstStyle/>
          <a:p>
            <a:r>
              <a:rPr lang="es-ES" sz="2800" b="0" dirty="0" smtClean="0">
                <a:latin typeface="Bauhaus 93" pitchFamily="82" charset="0"/>
              </a:rPr>
              <a:t>OTROS CONCEPTOS CLAVES</a:t>
            </a:r>
            <a:endParaRPr lang="es-ES" sz="2800" dirty="0"/>
          </a:p>
        </p:txBody>
      </p:sp>
      <p:sp>
        <p:nvSpPr>
          <p:cNvPr id="10" name="9 Rectángulo"/>
          <p:cNvSpPr/>
          <p:nvPr/>
        </p:nvSpPr>
        <p:spPr>
          <a:xfrm>
            <a:off x="1403648" y="5867729"/>
            <a:ext cx="345638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592" y="5805436"/>
            <a:ext cx="50405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img2.mlstatic.com/manual-de-prevencion-de-la-contaminacion-industrial_MCO-O-3058939035_08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13176"/>
            <a:ext cx="3203848" cy="1844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87620" y="90872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  <a:latin typeface="Bauhaus 93" pitchFamily="82" charset="0"/>
              </a:rPr>
              <a:t>Prevención de la contaminación </a:t>
            </a:r>
            <a:endParaRPr lang="es-CO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25458" y="1435269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dirty="0" smtClean="0"/>
              <a:t>Utilización de procesos, practicas, técnicas, materiales, productos, servicios  o energía para evitar, reducir o controlar (en forma separada o en combinación) la generación, emisión o descarga de cualquier tipo de contaminante o residuo, con el fin de reducir impactos ambientales adversos</a:t>
            </a:r>
            <a:endParaRPr lang="es-CO" sz="2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33566" y="3743593"/>
            <a:ext cx="7740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>
                <a:solidFill>
                  <a:srgbClr val="00B0F0"/>
                </a:solidFill>
              </a:rPr>
              <a:t>Nota: La prevención de la contaminación puede incluir reducción o eliminación en la fuente, cambios en el proceso, producto o servicio, uso eficiente de recursos, sustitución de materiales o energía, reutilización, recuperación, reciclaje, aprovechamiento y tratamiento</a:t>
            </a:r>
            <a:r>
              <a:rPr lang="es-ES_tradnl" dirty="0" smtClean="0"/>
              <a:t>.</a:t>
            </a:r>
            <a:endParaRPr lang="es-C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2687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es-ES" sz="3200" b="0" dirty="0" smtClean="0">
                <a:latin typeface="Bauhaus 93" pitchFamily="82" charset="0"/>
              </a:rPr>
              <a:t>Política ambiental</a:t>
            </a:r>
            <a:br>
              <a:rPr lang="es-ES" sz="3200" b="0" dirty="0" smtClean="0">
                <a:latin typeface="Bauhaus 93" pitchFamily="82" charset="0"/>
              </a:rPr>
            </a:br>
            <a:r>
              <a:rPr lang="es-ES" sz="2000" b="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Cualquier organización sea cual sea su tamaño necesita y debe realizar estudio de impacto ambiental</a:t>
            </a:r>
            <a:endParaRPr lang="es-ES" sz="3200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38964"/>
            <a:ext cx="8172400" cy="57190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" sz="1200" b="1" dirty="0" smtClean="0"/>
          </a:p>
          <a:p>
            <a:pPr marL="0" indent="0">
              <a:buNone/>
            </a:pPr>
            <a:r>
              <a:rPr lang="es-ES" b="1" dirty="0" smtClean="0"/>
              <a:t>La Alta dirección debe definir la política ambiental de la organización y asegurarse de que, dentro del alcance definido en su sistema de gestión ambiental cumpla con:</a:t>
            </a:r>
          </a:p>
          <a:p>
            <a:pPr marL="0" indent="0">
              <a:buNone/>
            </a:pPr>
            <a:r>
              <a:rPr lang="es-ES" sz="1500" b="1" dirty="0" smtClean="0"/>
              <a:t>A- Ser apropiada  a la naturaleza, magnitud e impactos ambientales de sus actividades productos y servicios</a:t>
            </a:r>
          </a:p>
          <a:p>
            <a:pPr marL="0" indent="0">
              <a:buNone/>
            </a:pPr>
            <a:r>
              <a:rPr lang="es-ES" sz="1500" b="1" dirty="0" smtClean="0"/>
              <a:t>B- Incluye un compromiso de mejora continua y control a la contaminación</a:t>
            </a:r>
          </a:p>
          <a:p>
            <a:pPr marL="0" indent="0">
              <a:buNone/>
            </a:pPr>
            <a:r>
              <a:rPr lang="es-ES" sz="1500" b="1" dirty="0" smtClean="0"/>
              <a:t>C- Incluye un compromiso de cumplir con los compromisos legales aplicables y con otros compromisos que la organización suscriba relacionados con sus aspectos ambientales.</a:t>
            </a:r>
          </a:p>
          <a:p>
            <a:pPr marL="0" indent="0">
              <a:buNone/>
            </a:pPr>
            <a:r>
              <a:rPr lang="es-ES" sz="1500" b="1" dirty="0" smtClean="0"/>
              <a:t>D- Proporciona el marco de referencia para establecer y revisar los objetivos de las metas ambientales</a:t>
            </a:r>
          </a:p>
          <a:p>
            <a:pPr marL="0" indent="0">
              <a:buNone/>
            </a:pPr>
            <a:r>
              <a:rPr lang="es-ES" sz="1500" b="1" dirty="0" smtClean="0"/>
              <a:t>E- Se documenta, implementa y mantiene</a:t>
            </a:r>
          </a:p>
          <a:p>
            <a:pPr marL="0" indent="0">
              <a:buNone/>
            </a:pPr>
            <a:r>
              <a:rPr lang="es-ES" sz="1500" b="1" dirty="0" smtClean="0"/>
              <a:t>F- Se comunica a todas las personas que trabajan para la organización o en nombre de ella</a:t>
            </a:r>
          </a:p>
          <a:p>
            <a:pPr marL="0" indent="0">
              <a:buNone/>
            </a:pPr>
            <a:r>
              <a:rPr lang="es-ES" sz="1500" b="1" dirty="0" smtClean="0"/>
              <a:t>G- Esta a disposición del público</a:t>
            </a:r>
          </a:p>
          <a:p>
            <a:pPr marL="0" indent="0">
              <a:buNone/>
            </a:pPr>
            <a:endParaRPr lang="es-ES" sz="1200" b="1" dirty="0"/>
          </a:p>
          <a:p>
            <a:pPr marL="0" indent="0">
              <a:buNone/>
            </a:pPr>
            <a:endParaRPr lang="es-ES" sz="1200" b="1" dirty="0" smtClean="0"/>
          </a:p>
          <a:p>
            <a:pPr marL="0" indent="0">
              <a:buNone/>
            </a:pPr>
            <a:endParaRPr lang="es-ES" sz="1200" b="1" dirty="0"/>
          </a:p>
          <a:p>
            <a:pPr marL="0" indent="0">
              <a:buNone/>
            </a:pPr>
            <a:endParaRPr lang="es-ES" sz="1200" b="1" dirty="0" smtClean="0"/>
          </a:p>
          <a:p>
            <a:pPr marL="0" indent="0">
              <a:buNone/>
            </a:pPr>
            <a:endParaRPr lang="es-ES" sz="1200" b="1" dirty="0"/>
          </a:p>
          <a:p>
            <a:pPr marL="0" indent="0">
              <a:buNone/>
            </a:pPr>
            <a:r>
              <a:rPr lang="es-ES" sz="1200" b="1" dirty="0" smtClean="0"/>
              <a:t>                                      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 flipV="1">
            <a:off x="1619672" y="5972139"/>
            <a:ext cx="460851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877272"/>
            <a:ext cx="50405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1.bp.blogspot.com/_U20iGPuk1p4/TNm7dA06evI/AAAAAAAAADE/OEG1iIla1LM/s1600/estud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17232"/>
            <a:ext cx="1152128" cy="773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8172400" cy="10772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Planificación</a:t>
            </a:r>
            <a:endParaRPr lang="es-CO" sz="4000" dirty="0"/>
          </a:p>
          <a:p>
            <a:r>
              <a:rPr lang="es-ES_tradnl" sz="2400" dirty="0" smtClean="0"/>
              <a:t>Aspectos ambientales </a:t>
            </a:r>
            <a:endParaRPr lang="es-CO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1446520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La organización debe establecer, implementar y mantener uno o varios procedimientos para:</a:t>
            </a:r>
          </a:p>
          <a:p>
            <a:endParaRPr lang="es-ES_tradnl" dirty="0"/>
          </a:p>
          <a:p>
            <a:pPr marL="342900" indent="-342900" algn="just">
              <a:buAutoNum type="alphaLcParenR"/>
            </a:pPr>
            <a:r>
              <a:rPr lang="es-ES_tradnl" dirty="0" smtClean="0"/>
              <a:t>Identificar los aspectos ambientales de sus actividades, productos y servicios que pueda controlar y aquellos sobre los que pueda influir dentro del alcance definido del sistema de gestión ambiental, teniendo en cuenta los desarrollos nuevos o planificados o las actividades productos </a:t>
            </a:r>
            <a:r>
              <a:rPr lang="es-ES_tradnl" dirty="0"/>
              <a:t>y</a:t>
            </a:r>
            <a:r>
              <a:rPr lang="es-ES_tradnl" dirty="0" smtClean="0"/>
              <a:t> servicios nuevos o modificados; y </a:t>
            </a:r>
          </a:p>
          <a:p>
            <a:pPr marL="342900" indent="-342900" algn="just">
              <a:buAutoNum type="alphaLcParenR"/>
            </a:pPr>
            <a:r>
              <a:rPr lang="es-ES_tradnl" dirty="0" smtClean="0"/>
              <a:t>Determinar aquellos aspectos que tienen o pueden tener impactos significativos sobre el medio ambiente (es decir, aspectos ambientales significativos)</a:t>
            </a:r>
          </a:p>
          <a:p>
            <a:pPr marL="342900" indent="-342900">
              <a:buAutoNum type="alphaLcParenR"/>
            </a:pP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46" y="4365104"/>
            <a:ext cx="3204864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195736" y="5871505"/>
            <a:ext cx="27844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794898"/>
            <a:ext cx="1296144" cy="29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4194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4184"/>
            <a:ext cx="8100392" cy="660688"/>
          </a:xfrm>
          <a:solidFill>
            <a:schemeClr val="bg1">
              <a:lumMod val="75000"/>
            </a:schemeClr>
          </a:solidFill>
        </p:spPr>
        <p:txBody>
          <a:bodyPr anchor="t">
            <a:normAutofit/>
          </a:bodyPr>
          <a:lstStyle/>
          <a:p>
            <a:r>
              <a:rPr lang="es-ES" sz="2800" dirty="0" smtClean="0"/>
              <a:t>PARA QUÉ SIRVE UN ESTUDIO ambiental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764704"/>
            <a:ext cx="7776864" cy="5976664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smtClean="0"/>
              <a:t>El control de impacto, de actividades productos y servicios sobre el medio ambiente, acorde con la política y objetivos ambientales de las organizaciones en el mundo están cada vez mas interesadas en demostrar y alcanzar u sólido desempeño ambiental, en razón a las legislaciones cada vez mas exigentes y otras medidas para fomentar la protección, conservación y recuperación ambiental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90132"/>
            <a:ext cx="381000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1691680" y="5848644"/>
            <a:ext cx="244827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699446"/>
            <a:ext cx="1296144" cy="29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814</TotalTime>
  <Words>610</Words>
  <Application>Microsoft Office PowerPoint</Application>
  <PresentationFormat>Presentación en pantalla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Opulento</vt:lpstr>
      <vt:lpstr>     Consideraciones DE  UN ESTUDIO DE Impacto Ambiental</vt:lpstr>
      <vt:lpstr>Definiciones en UN ESTUDIO DE Impacto Ambiental</vt:lpstr>
      <vt:lpstr>Que es el medio ambiente</vt:lpstr>
      <vt:lpstr>Cuales son los Aspectos Ambientales</vt:lpstr>
      <vt:lpstr>Organización</vt:lpstr>
      <vt:lpstr>OTROS CONCEPTOS CLAVES</vt:lpstr>
      <vt:lpstr>Política ambiental Cualquier organización sea cual sea su tamaño necesita y debe realizar estudio de impacto ambiental</vt:lpstr>
      <vt:lpstr>Diapositiva 8</vt:lpstr>
      <vt:lpstr>PARA QUÉ SIRVE UN ESTUDIO ambiental 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ELABORACION DE  UN ESTUDIO DE MERCADO</dc:title>
  <dc:creator>MANOLO</dc:creator>
  <cp:lastModifiedBy>Fitec_2</cp:lastModifiedBy>
  <cp:revision>111</cp:revision>
  <dcterms:created xsi:type="dcterms:W3CDTF">2013-04-03T15:50:07Z</dcterms:created>
  <dcterms:modified xsi:type="dcterms:W3CDTF">2017-06-21T00:52:14Z</dcterms:modified>
</cp:coreProperties>
</file>